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67" r:id="rId6"/>
    <p:sldId id="259" r:id="rId7"/>
    <p:sldId id="260" r:id="rId8"/>
    <p:sldId id="269" r:id="rId9"/>
    <p:sldId id="261" r:id="rId10"/>
    <p:sldId id="270" r:id="rId11"/>
    <p:sldId id="262" r:id="rId12"/>
    <p:sldId id="263" r:id="rId13"/>
    <p:sldId id="264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file:///E:\da\proj\sql\crowd_funding_sql.sql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2113-BCD0-B92F-AF9A-63FF11920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693775"/>
            <a:ext cx="6879849" cy="1823283"/>
          </a:xfrm>
        </p:spPr>
        <p:txBody>
          <a:bodyPr/>
          <a:lstStyle/>
          <a:p>
            <a:r>
              <a:rPr lang="en-US" sz="4400" b="1" dirty="0"/>
              <a:t>CROWDFUNDING DATA ANALYSIS AND VISUALIZATION</a:t>
            </a:r>
            <a:endParaRPr lang="en-IN" sz="4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8F8FB1-BDD1-8B66-5933-4D779F036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5222" y="2762808"/>
            <a:ext cx="7766936" cy="38051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COMPARATIVE STUDY USING EXCEL, POWER BI,  TABLEAU AND SQL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>
                <a:solidFill>
                  <a:schemeClr val="tx1"/>
                </a:solidFill>
              </a:rPr>
              <a:t>By</a:t>
            </a:r>
          </a:p>
          <a:p>
            <a:r>
              <a:rPr lang="en-US" sz="2400">
                <a:solidFill>
                  <a:schemeClr val="tx1"/>
                </a:solidFill>
              </a:rPr>
              <a:t>Preksha </a:t>
            </a:r>
            <a:r>
              <a:rPr lang="en-US" sz="2400" dirty="0">
                <a:solidFill>
                  <a:schemeClr val="tx1"/>
                </a:solidFill>
              </a:rPr>
              <a:t>S </a:t>
            </a:r>
          </a:p>
        </p:txBody>
      </p:sp>
    </p:spTree>
    <p:extLst>
      <p:ext uri="{BB962C8B-B14F-4D97-AF65-F5344CB8AC3E}">
        <p14:creationId xmlns:p14="http://schemas.microsoft.com/office/powerpoint/2010/main" val="2981079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657C56A-3A96-B195-8F8A-AF9C5A0878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013" t="27173" r="37626" b="26669"/>
          <a:stretch>
            <a:fillRect/>
          </a:stretch>
        </p:blipFill>
        <p:spPr>
          <a:xfrm>
            <a:off x="5715749" y="0"/>
            <a:ext cx="6261904" cy="31655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8714AA-6574-FBFA-4ADD-98ADEEDA4749}"/>
              </a:ext>
            </a:extLst>
          </p:cNvPr>
          <p:cNvSpPr txBox="1"/>
          <p:nvPr/>
        </p:nvSpPr>
        <p:spPr>
          <a:xfrm>
            <a:off x="321198" y="365528"/>
            <a:ext cx="61056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Total Projects By Category → Bar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7C442-B085-AEB6-2139-9ED6D261DC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12" t="20253" r="28229" b="14600"/>
          <a:stretch>
            <a:fillRect/>
          </a:stretch>
        </p:blipFill>
        <p:spPr>
          <a:xfrm>
            <a:off x="0" y="3197984"/>
            <a:ext cx="6817489" cy="36600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4D71E3-1F64-252C-DF71-8D2011CF0388}"/>
              </a:ext>
            </a:extLst>
          </p:cNvPr>
          <p:cNvSpPr txBox="1"/>
          <p:nvPr/>
        </p:nvSpPr>
        <p:spPr>
          <a:xfrm>
            <a:off x="6925519" y="3581684"/>
            <a:ext cx="52664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Total Projects By Year/Quarter/Month → Line/Area Chart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570297-0A23-4C79-08C3-4F0EE131804A}"/>
              </a:ext>
            </a:extLst>
          </p:cNvPr>
          <p:cNvSpPr txBox="1"/>
          <p:nvPr/>
        </p:nvSpPr>
        <p:spPr>
          <a:xfrm>
            <a:off x="112854" y="973603"/>
            <a:ext cx="52462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Games, Technology, and Design had the largest number of campaigns.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Smaller creative categories (</a:t>
            </a:r>
            <a:r>
              <a:rPr lang="en-US" altLang="en-US" dirty="0">
                <a:latin typeface="Arial" panose="020B0604020202020204" pitchFamily="34" charset="0"/>
              </a:rPr>
              <a:t>Food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Art) were less represented.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FC53A401-2708-075B-13AF-5839E6C8BF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5519" y="4461042"/>
            <a:ext cx="513530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Project launches grew steadily until 2015.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Activity peaked around 2015, then showed fluctuations by month and quarter.</a:t>
            </a:r>
          </a:p>
        </p:txBody>
      </p:sp>
    </p:spTree>
    <p:extLst>
      <p:ext uri="{BB962C8B-B14F-4D97-AF65-F5344CB8AC3E}">
        <p14:creationId xmlns:p14="http://schemas.microsoft.com/office/powerpoint/2010/main" val="2018068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140D75-5F84-D913-B337-89E567194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408" y="476308"/>
            <a:ext cx="8596668" cy="346847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Successful projects 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8C728-1A3E-CB45-E0FD-28BCD38D7B1A}"/>
              </a:ext>
            </a:extLst>
          </p:cNvPr>
          <p:cNvSpPr txBox="1"/>
          <p:nvPr/>
        </p:nvSpPr>
        <p:spPr>
          <a:xfrm>
            <a:off x="341083" y="2559785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Amount Raised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CA5AD7-EE53-9CBC-C23B-83E58701077E}"/>
              </a:ext>
            </a:extLst>
          </p:cNvPr>
          <p:cNvSpPr txBox="1"/>
          <p:nvPr/>
        </p:nvSpPr>
        <p:spPr>
          <a:xfrm>
            <a:off x="341083" y="4864049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Number of Backers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9A1BE7-7C18-4787-27D9-94BEEBD9BA3B}"/>
              </a:ext>
            </a:extLst>
          </p:cNvPr>
          <p:cNvSpPr txBox="1"/>
          <p:nvPr/>
        </p:nvSpPr>
        <p:spPr>
          <a:xfrm>
            <a:off x="7616142" y="518260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Average Duration</a:t>
            </a:r>
            <a:r>
              <a:rPr lang="en-US" dirty="0">
                <a:solidFill>
                  <a:schemeClr val="tx1"/>
                </a:solidFill>
              </a:rPr>
              <a:t> (days)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C507340-9A32-F469-65C6-E42A539001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0" t="28322" r="75567" b="62197"/>
          <a:stretch>
            <a:fillRect/>
          </a:stretch>
        </p:blipFill>
        <p:spPr>
          <a:xfrm>
            <a:off x="341083" y="3123829"/>
            <a:ext cx="2359205" cy="123706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1FD741B-2297-BEA2-7A9C-A08D472D6C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04" t="49999" r="76362" b="39663"/>
          <a:stretch>
            <a:fillRect/>
          </a:stretch>
        </p:blipFill>
        <p:spPr>
          <a:xfrm>
            <a:off x="341083" y="5364170"/>
            <a:ext cx="2359205" cy="120032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D60E5CB-A134-261B-7A46-DA5BF01B69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095" t="61138" r="76361" b="27504"/>
          <a:stretch>
            <a:fillRect/>
          </a:stretch>
        </p:blipFill>
        <p:spPr>
          <a:xfrm>
            <a:off x="7747961" y="1080181"/>
            <a:ext cx="2632146" cy="123706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FF3F7C4-698C-9311-75B2-2BA69933E0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20" t="72496" r="75712" b="17292"/>
          <a:stretch>
            <a:fillRect/>
          </a:stretch>
        </p:blipFill>
        <p:spPr>
          <a:xfrm>
            <a:off x="341083" y="1010215"/>
            <a:ext cx="2359205" cy="120032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890B8D2-A87E-9FFE-DC7F-375EB60D5850}"/>
              </a:ext>
            </a:extLst>
          </p:cNvPr>
          <p:cNvSpPr txBox="1"/>
          <p:nvPr/>
        </p:nvSpPr>
        <p:spPr>
          <a:xfrm>
            <a:off x="2847056" y="3142194"/>
            <a:ext cx="35996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 projects raised a combined total in the billions of USD.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2803BEE-E3CD-807D-E315-A016EBC986AA}"/>
              </a:ext>
            </a:extLst>
          </p:cNvPr>
          <p:cNvSpPr txBox="1"/>
          <p:nvPr/>
        </p:nvSpPr>
        <p:spPr>
          <a:xfrm>
            <a:off x="2948650" y="5567021"/>
            <a:ext cx="361419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 40M backers supported successful campaigns overall.</a:t>
            </a:r>
          </a:p>
        </p:txBody>
      </p:sp>
      <p:sp>
        <p:nvSpPr>
          <p:cNvPr id="31" name="Rectangle 4">
            <a:extLst>
              <a:ext uri="{FF2B5EF4-FFF2-40B4-BE49-F238E27FC236}">
                <a16:creationId xmlns:a16="http://schemas.microsoft.com/office/drawing/2014/main" id="{D07C4B64-C37D-A2ED-EA0C-11AAC61DD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72259" y="2744451"/>
            <a:ext cx="359967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Average campaign duration for success was ~32 days.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Most successful campaigns reached goals quickly.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E75579-03E3-3490-F647-0A1F14203837}"/>
              </a:ext>
            </a:extLst>
          </p:cNvPr>
          <p:cNvSpPr txBox="1"/>
          <p:nvPr/>
        </p:nvSpPr>
        <p:spPr>
          <a:xfrm>
            <a:off x="2832108" y="994185"/>
            <a:ext cx="413585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About 140K campaigns reached their funding goals.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That’s roughly 4 in 10 projects turning successful.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19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74AF-8E63-9454-0404-74CEB58D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381" y="-1125812"/>
            <a:ext cx="8596668" cy="1915149"/>
          </a:xfrm>
        </p:spPr>
        <p:txBody>
          <a:bodyPr/>
          <a:lstStyle/>
          <a:p>
            <a:r>
              <a:rPr lang="en-US" dirty="0"/>
              <a:t>TOP SUCCESSFUL PROJECTS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1CD20-A4EB-4DE5-8943-F3216BCEFE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576" y="899966"/>
            <a:ext cx="3705735" cy="43112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By Number of Backers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D94DE1-BF3C-9156-0020-5B38D23A45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92" t="20671" r="17225" b="29967"/>
          <a:stretch>
            <a:fillRect/>
          </a:stretch>
        </p:blipFill>
        <p:spPr>
          <a:xfrm>
            <a:off x="4431490" y="656025"/>
            <a:ext cx="7724172" cy="31640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2EBB15C-E6DB-AE25-FDE3-A03C84C6C6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102" t="21984" r="16721" b="28683"/>
          <a:stretch>
            <a:fillRect/>
          </a:stretch>
        </p:blipFill>
        <p:spPr>
          <a:xfrm>
            <a:off x="97298" y="3856178"/>
            <a:ext cx="7176304" cy="29209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152B0E7-2073-8641-DBF9-57CD9D49F811}"/>
              </a:ext>
            </a:extLst>
          </p:cNvPr>
          <p:cNvSpPr txBox="1"/>
          <p:nvPr/>
        </p:nvSpPr>
        <p:spPr>
          <a:xfrm>
            <a:off x="7440685" y="3988993"/>
            <a:ext cx="6105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By Amount Raised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EE63F4-18F2-2B78-AB2E-E26600CE2E75}"/>
              </a:ext>
            </a:extLst>
          </p:cNvPr>
          <p:cNvSpPr txBox="1"/>
          <p:nvPr/>
        </p:nvSpPr>
        <p:spPr>
          <a:xfrm>
            <a:off x="53138" y="1454299"/>
            <a:ext cx="450957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i="1" dirty="0">
                <a:latin typeface="Arial" panose="020B0604020202020204" pitchFamily="34" charset="0"/>
              </a:rPr>
              <a:t>Exploding Kittens</a:t>
            </a:r>
            <a:r>
              <a:rPr lang="en-US" altLang="en-US" dirty="0">
                <a:latin typeface="Arial" panose="020B0604020202020204" pitchFamily="34" charset="0"/>
              </a:rPr>
              <a:t> led with 219K backers, far above the rest.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Projects with simple, fun concepts attracted the largest communities.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4BA3B7-F1C5-F2AD-BE4E-C3F2412F684A}"/>
              </a:ext>
            </a:extLst>
          </p:cNvPr>
          <p:cNvSpPr txBox="1"/>
          <p:nvPr/>
        </p:nvSpPr>
        <p:spPr>
          <a:xfrm>
            <a:off x="7307053" y="4505876"/>
            <a:ext cx="488494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Pebble Time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dominated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$20.3M raised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more than double the next project.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High-tech innovations raised far more money, even with fewer backers.</a:t>
            </a: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BC14AA46-5B75-0CEB-2E5B-53FB0282BEC8}"/>
              </a:ext>
            </a:extLst>
          </p:cNvPr>
          <p:cNvSpPr/>
          <p:nvPr/>
        </p:nvSpPr>
        <p:spPr>
          <a:xfrm>
            <a:off x="3782162" y="3503936"/>
            <a:ext cx="3382035" cy="970115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This shows a clear contrast: </a:t>
            </a:r>
            <a:r>
              <a:rPr lang="en-US" b="1" dirty="0"/>
              <a:t>popularity (backers) ≠ revenue (funding)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0432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F42FD-44C2-078A-89DE-9BD099BA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73" y="96963"/>
            <a:ext cx="8596668" cy="728133"/>
          </a:xfrm>
        </p:spPr>
        <p:txBody>
          <a:bodyPr/>
          <a:lstStyle/>
          <a:p>
            <a:r>
              <a:rPr lang="en-US" dirty="0"/>
              <a:t>SUCCESS PERCENTAGE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DF9C7A-3405-84F0-29F9-7FBD35CD3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773" y="825096"/>
            <a:ext cx="10324962" cy="49677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Overall Success %                                                       					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                                                                            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5C309F-5B72-D5F3-B1D7-0E7E48AF9A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487" t="29158" r="72763" b="53910"/>
          <a:stretch>
            <a:fillRect/>
          </a:stretch>
        </p:blipFill>
        <p:spPr>
          <a:xfrm>
            <a:off x="299820" y="1216127"/>
            <a:ext cx="2728889" cy="1464282"/>
          </a:xfrm>
          <a:prstGeom prst="rect">
            <a:avLst/>
          </a:prstGeom>
        </p:spPr>
      </p:pic>
      <p:sp>
        <p:nvSpPr>
          <p:cNvPr id="12" name="Rectangle 4">
            <a:extLst>
              <a:ext uri="{FF2B5EF4-FFF2-40B4-BE49-F238E27FC236}">
                <a16:creationId xmlns:a16="http://schemas.microsoft.com/office/drawing/2014/main" id="{A1072BDF-AD1D-C7A6-C5A3-564AACFA0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5756" y="1216127"/>
            <a:ext cx="512512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Overall success rate was below 40%.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 majority of projects failed to meet their goal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400679-F470-DC8C-7279-3E4ED76B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875" t="19833" r="23219" b="13666"/>
          <a:stretch>
            <a:fillRect/>
          </a:stretch>
        </p:blipFill>
        <p:spPr>
          <a:xfrm>
            <a:off x="6040156" y="3186006"/>
            <a:ext cx="5623523" cy="35114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EC4EDA3-D067-5951-71C9-C8F8D79AB0EF}"/>
              </a:ext>
            </a:extLst>
          </p:cNvPr>
          <p:cNvSpPr txBox="1"/>
          <p:nvPr/>
        </p:nvSpPr>
        <p:spPr>
          <a:xfrm>
            <a:off x="4333277" y="3308985"/>
            <a:ext cx="1706880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By Category</a:t>
            </a:r>
          </a:p>
        </p:txBody>
      </p:sp>
      <p:sp>
        <p:nvSpPr>
          <p:cNvPr id="26" name="Rectangle 6">
            <a:extLst>
              <a:ext uri="{FF2B5EF4-FFF2-40B4-BE49-F238E27FC236}">
                <a16:creationId xmlns:a16="http://schemas.microsoft.com/office/drawing/2014/main" id="{066A530B-A836-8AC9-B835-41CBBCB882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37" y="4072213"/>
            <a:ext cx="5913120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Music, Film, and Art had higher success percentages.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Tech and Games attracted more projects but had lower success rates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206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17B14-2F39-E406-E40D-48C13DEA3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D01AF-3532-5E57-DA87-3FA0E27FA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73" y="96963"/>
            <a:ext cx="8596668" cy="728133"/>
          </a:xfrm>
        </p:spPr>
        <p:txBody>
          <a:bodyPr/>
          <a:lstStyle/>
          <a:p>
            <a:r>
              <a:rPr lang="en-US" dirty="0"/>
              <a:t>SUCCESS PERCENTAGE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EA83C-13B2-297B-4BB8-11605C817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773" y="825096"/>
            <a:ext cx="10324962" cy="4967779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By Year/Month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                                                                            </a:t>
            </a:r>
          </a:p>
          <a:p>
            <a:endParaRPr lang="en-IN" b="1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2E2BFC5-AB1E-E6B7-1560-AB0D7433D8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13" t="21167" r="16938" b="14833"/>
          <a:stretch>
            <a:fillRect/>
          </a:stretch>
        </p:blipFill>
        <p:spPr>
          <a:xfrm>
            <a:off x="176650" y="1189633"/>
            <a:ext cx="5365040" cy="285084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A9CB011-712D-6BED-B987-230798B388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094" t="21000" r="22562" b="14833"/>
          <a:stretch>
            <a:fillRect/>
          </a:stretch>
        </p:blipFill>
        <p:spPr>
          <a:xfrm>
            <a:off x="6650311" y="4008430"/>
            <a:ext cx="5212080" cy="275260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5C79FAA-B557-DA5C-4A5E-CEC962D78AD8}"/>
              </a:ext>
            </a:extLst>
          </p:cNvPr>
          <p:cNvSpPr txBox="1"/>
          <p:nvPr/>
        </p:nvSpPr>
        <p:spPr>
          <a:xfrm>
            <a:off x="7387343" y="3442848"/>
            <a:ext cx="4339837" cy="374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 By Goal Range</a:t>
            </a:r>
          </a:p>
        </p:txBody>
      </p:sp>
      <p:sp>
        <p:nvSpPr>
          <p:cNvPr id="25" name="Rectangle 5">
            <a:extLst>
              <a:ext uri="{FF2B5EF4-FFF2-40B4-BE49-F238E27FC236}">
                <a16:creationId xmlns:a16="http://schemas.microsoft.com/office/drawing/2014/main" id="{0919D415-4662-82AC-F17B-3A3E63788D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277" y="4696638"/>
            <a:ext cx="6124531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Projects with goals under $10K had the highest success rates.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Large goal projects (&gt;50K) struggled, with very low success chances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18D598-9083-E70C-81B3-70319700A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573" y="1230063"/>
            <a:ext cx="613821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Success rates peaked in the early 2010s.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>
                <a:latin typeface="Arial" panose="020B0604020202020204" pitchFamily="34" charset="0"/>
              </a:rPr>
              <a:t>Monthly patterns showed seasonal spikes in performance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469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290FE-F408-E0FA-6E1F-80CFB205B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3840" y="0"/>
            <a:ext cx="8138160" cy="728133"/>
          </a:xfrm>
        </p:spPr>
        <p:txBody>
          <a:bodyPr/>
          <a:lstStyle/>
          <a:p>
            <a:r>
              <a:rPr lang="en-US" dirty="0"/>
              <a:t>Excel Dashboard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8D8172-4E9D-7EAE-D33E-486034BDBA9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33" t="26518" r="18654" b="13629"/>
          <a:stretch>
            <a:fillRect/>
          </a:stretch>
        </p:blipFill>
        <p:spPr>
          <a:xfrm>
            <a:off x="101601" y="728133"/>
            <a:ext cx="11927839" cy="592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0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53EE5-1B4D-025A-D2DB-5042F50EC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E4C57-C4BF-7B72-83B4-9EDC83A7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9680" y="0"/>
            <a:ext cx="7406640" cy="768248"/>
          </a:xfrm>
        </p:spPr>
        <p:txBody>
          <a:bodyPr/>
          <a:lstStyle/>
          <a:p>
            <a:r>
              <a:rPr lang="en-US" dirty="0"/>
              <a:t>Power Bi Dashboard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80875-A832-9F63-10B8-C7A1B6EDD8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84" t="18668" r="16083" b="12591"/>
          <a:stretch>
            <a:fillRect/>
          </a:stretch>
        </p:blipFill>
        <p:spPr>
          <a:xfrm>
            <a:off x="121920" y="768248"/>
            <a:ext cx="11978640" cy="599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15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C783A-46CE-F5CB-CD95-8648A6313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B81BD-BEEE-287F-181C-A10AB30FA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599" y="150707"/>
            <a:ext cx="5974081" cy="621453"/>
          </a:xfrm>
        </p:spPr>
        <p:txBody>
          <a:bodyPr>
            <a:normAutofit fontScale="90000"/>
          </a:bodyPr>
          <a:lstStyle/>
          <a:p>
            <a:r>
              <a:rPr lang="en-US" dirty="0"/>
              <a:t>Tableau Dashboard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928EC9-6060-BC47-33FA-322DCF3362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833" t="14371" r="14667" b="14074"/>
          <a:stretch>
            <a:fillRect/>
          </a:stretch>
        </p:blipFill>
        <p:spPr>
          <a:xfrm>
            <a:off x="0" y="741916"/>
            <a:ext cx="12120880" cy="596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6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E599-4A4C-2C1B-D557-C985761CE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0" y="0"/>
            <a:ext cx="5527040" cy="860401"/>
          </a:xfrm>
        </p:spPr>
        <p:txBody>
          <a:bodyPr/>
          <a:lstStyle/>
          <a:p>
            <a:r>
              <a:rPr lang="en-US" dirty="0"/>
              <a:t>SQL Query</a:t>
            </a:r>
            <a:endParaRPr lang="en-IN" dirty="0"/>
          </a:p>
        </p:txBody>
      </p:sp>
      <p:sp>
        <p:nvSpPr>
          <p:cNvPr id="6" name="Action Button: Document 5">
            <a:hlinkClick r:id="rId2" action="ppaction://hlinkfile" highlightClick="1"/>
            <a:extLst>
              <a:ext uri="{FF2B5EF4-FFF2-40B4-BE49-F238E27FC236}">
                <a16:creationId xmlns:a16="http://schemas.microsoft.com/office/drawing/2014/main" id="{96834B20-84B0-916C-CEE5-B739E7966AF3}"/>
              </a:ext>
            </a:extLst>
          </p:cNvPr>
          <p:cNvSpPr/>
          <p:nvPr/>
        </p:nvSpPr>
        <p:spPr>
          <a:xfrm>
            <a:off x="3820160" y="1356360"/>
            <a:ext cx="5242560" cy="4445000"/>
          </a:xfrm>
          <a:prstGeom prst="actionButtonDocumen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Crowd_funding_project_sql.sql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00007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FF121-667C-E9BE-1EFE-7AF69642F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095" y="0"/>
            <a:ext cx="5022425" cy="997373"/>
          </a:xfrm>
        </p:spPr>
        <p:txBody>
          <a:bodyPr/>
          <a:lstStyle/>
          <a:p>
            <a:r>
              <a:rPr lang="en-US" dirty="0"/>
              <a:t>Key Takeaways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DFCF0F4-DE24-4D76-3806-354E95499E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0055" y="997373"/>
            <a:ext cx="9320106" cy="50270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Crowdfunding projects show a high rate of failure, but the ones that succeed raise significant funds.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Geography and category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strongly influence outcomes, with certain regions and creative fields performing better.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Smaller, realistic funding goals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are more achievable and see higher success rates.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Community support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plays a vital role, as some projects thrive on large numbers of backers, while others succeed with fewer but higher-value contributions.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Time and duration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matter — shorter, well-timed campaigns perform more effectively.</a:t>
            </a:r>
          </a:p>
        </p:txBody>
      </p:sp>
    </p:spTree>
    <p:extLst>
      <p:ext uri="{BB962C8B-B14F-4D97-AF65-F5344CB8AC3E}">
        <p14:creationId xmlns:p14="http://schemas.microsoft.com/office/powerpoint/2010/main" val="244844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36968-65EE-9A4E-A3C1-A15DC229E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4ACC2-D203-C789-0D3F-B75F33E1FF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2826"/>
            <a:ext cx="8596668" cy="4818133"/>
          </a:xfrm>
        </p:spPr>
        <p:txBody>
          <a:bodyPr>
            <a:noAutofit/>
          </a:bodyPr>
          <a:lstStyle/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Project Summary. 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Data Preparation.</a:t>
            </a:r>
            <a:endParaRPr lang="en-IN" sz="2000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Data Model.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Challenges faced.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Projects Overview KPIs.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Successful Projects.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Top Successful Projects.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Percentage Success Analysis.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Dashboards.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Key Take aways.</a:t>
            </a:r>
          </a:p>
          <a:p>
            <a:pPr>
              <a:buFontTx/>
              <a:buChar char="-"/>
            </a:pPr>
            <a:r>
              <a:rPr lang="en-US" sz="2000" dirty="0">
                <a:solidFill>
                  <a:schemeClr val="tx1"/>
                </a:solidFill>
              </a:rPr>
              <a:t>Conclusion.</a:t>
            </a:r>
          </a:p>
        </p:txBody>
      </p:sp>
    </p:spTree>
    <p:extLst>
      <p:ext uri="{BB962C8B-B14F-4D97-AF65-F5344CB8AC3E}">
        <p14:creationId xmlns:p14="http://schemas.microsoft.com/office/powerpoint/2010/main" val="791526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B8DE8-8DE6-7DF5-0EAF-8598700E0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255" y="89747"/>
            <a:ext cx="6952825" cy="728133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21EB2-1730-C832-506B-D043B09B0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495" y="1098448"/>
            <a:ext cx="8596668" cy="3625952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highlights that crowdfunding is a powerful way to bring ideas to life, but success depends on several factors: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setting achievable goals, choosing the right category, engaging communities, and managing campaign timelines effectively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By analyzing patterns across thousands of projects, we gain insights that can help creators design stronger campaigns and improve their chances of success.</a:t>
            </a:r>
            <a:endParaRPr lang="en-IN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729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254E-4D8D-D3A5-CC53-751BCFC1B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00867"/>
            <a:ext cx="10153225" cy="223689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</a:rPr>
              <a:t>Thank you</a:t>
            </a:r>
            <a:endParaRPr lang="en-IN" sz="7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4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78B03-3E1D-7563-1AE2-070E68B33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30D14-7538-BAAF-9EB8-8B26C60B5A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7777"/>
            <a:ext cx="8596668" cy="4293585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Dataset: 3.6 lakh crowdfunding projects.</a:t>
            </a:r>
          </a:p>
          <a:p>
            <a:r>
              <a:rPr lang="en-US" sz="2400" dirty="0">
                <a:solidFill>
                  <a:schemeClr val="tx1"/>
                </a:solidFill>
              </a:rPr>
              <a:t>Aim: Clean, model, analyze KPIs on success &amp; funding.</a:t>
            </a:r>
          </a:p>
          <a:p>
            <a:r>
              <a:rPr lang="en-US" sz="2400" dirty="0">
                <a:solidFill>
                  <a:schemeClr val="tx1"/>
                </a:solidFill>
              </a:rPr>
              <a:t>Key focus: Project outcomes, funding success %, top projects, category/location analysis.</a:t>
            </a:r>
          </a:p>
        </p:txBody>
      </p:sp>
    </p:spTree>
    <p:extLst>
      <p:ext uri="{BB962C8B-B14F-4D97-AF65-F5344CB8AC3E}">
        <p14:creationId xmlns:p14="http://schemas.microsoft.com/office/powerpoint/2010/main" val="2417393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D8F1D-4787-E915-628E-EE7439C0E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11EB36C-9683-DFF8-F443-80B5C3270F4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9344" y="1613873"/>
            <a:ext cx="5369505" cy="3313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endParaRPr lang="en-IN" sz="2800" b="1" dirty="0">
              <a:solidFill>
                <a:schemeClr val="tx1"/>
              </a:solidFill>
            </a:endParaRPr>
          </a:p>
          <a:p>
            <a:r>
              <a:rPr lang="en-IN" sz="2000" dirty="0">
                <a:solidFill>
                  <a:schemeClr val="tx1"/>
                </a:solidFill>
              </a:rPr>
              <a:t>Converted </a:t>
            </a:r>
            <a:r>
              <a:rPr lang="en-IN" sz="2000" b="1" dirty="0">
                <a:solidFill>
                  <a:schemeClr val="tx1"/>
                </a:solidFill>
              </a:rPr>
              <a:t>Epoch dates → Calendar dates</a:t>
            </a:r>
            <a:r>
              <a:rPr lang="en-IN" sz="2000" dirty="0">
                <a:solidFill>
                  <a:schemeClr val="tx1"/>
                </a:solidFill>
              </a:rPr>
              <a:t>.</a:t>
            </a:r>
          </a:p>
          <a:p>
            <a:r>
              <a:rPr lang="en-IN" sz="2000" dirty="0">
                <a:solidFill>
                  <a:schemeClr val="tx1"/>
                </a:solidFill>
              </a:rPr>
              <a:t>Handled missing Creator/Location as </a:t>
            </a:r>
            <a:r>
              <a:rPr lang="en-IN" sz="2000" i="1" dirty="0">
                <a:solidFill>
                  <a:schemeClr val="tx1"/>
                </a:solidFill>
              </a:rPr>
              <a:t>Unknown</a:t>
            </a:r>
          </a:p>
          <a:p>
            <a:r>
              <a:rPr lang="en-IN" sz="2000" dirty="0">
                <a:solidFill>
                  <a:schemeClr val="tx1"/>
                </a:solidFill>
              </a:rPr>
              <a:t>Removed duplicates &amp; nulls.</a:t>
            </a:r>
          </a:p>
          <a:p>
            <a:pPr marL="0" indent="0">
              <a:buNone/>
            </a:pPr>
            <a:endParaRPr lang="en-IN" sz="2000" dirty="0">
              <a:solidFill>
                <a:schemeClr val="tx1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504AB-BEBD-67AD-CD5E-3D655D3CC5A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31" b="12790"/>
          <a:stretch>
            <a:fillRect/>
          </a:stretch>
        </p:blipFill>
        <p:spPr>
          <a:xfrm>
            <a:off x="5145600" y="2382853"/>
            <a:ext cx="6927056" cy="3945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D5B558-F115-8228-FFB7-CBABEC95C5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451" t="20253" r="67639" b="74882"/>
          <a:stretch>
            <a:fillRect/>
          </a:stretch>
        </p:blipFill>
        <p:spPr>
          <a:xfrm>
            <a:off x="5145600" y="1041721"/>
            <a:ext cx="6369066" cy="88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197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09116-2C39-F33A-BB45-BA041DD39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220" y="0"/>
            <a:ext cx="4403952" cy="1320800"/>
          </a:xfrm>
        </p:spPr>
        <p:txBody>
          <a:bodyPr/>
          <a:lstStyle/>
          <a:p>
            <a:r>
              <a:rPr lang="en-US" dirty="0"/>
              <a:t>Data Preparation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0E37C-3F4C-685C-1377-93F4389C9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336" y="1453365"/>
            <a:ext cx="3790494" cy="803174"/>
          </a:xfrm>
        </p:spPr>
        <p:txBody>
          <a:bodyPr/>
          <a:lstStyle/>
          <a:p>
            <a:r>
              <a:rPr lang="en-IN" dirty="0">
                <a:solidFill>
                  <a:schemeClr val="tx1"/>
                </a:solidFill>
              </a:rPr>
              <a:t>Built </a:t>
            </a:r>
            <a:r>
              <a:rPr lang="en-IN" b="1" dirty="0">
                <a:solidFill>
                  <a:schemeClr val="tx1"/>
                </a:solidFill>
              </a:rPr>
              <a:t>Calendar Table</a:t>
            </a:r>
            <a:r>
              <a:rPr lang="en-IN" dirty="0">
                <a:solidFill>
                  <a:schemeClr val="tx1"/>
                </a:solidFill>
              </a:rPr>
              <a:t> with Year, Month, Quarter, Financial Year.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FDAA67-2779-CFEB-F75A-3230585825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865" b="11908"/>
          <a:stretch>
            <a:fillRect/>
          </a:stretch>
        </p:blipFill>
        <p:spPr>
          <a:xfrm>
            <a:off x="173857" y="3192279"/>
            <a:ext cx="6192219" cy="36657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34F23D-B049-9974-A3E9-230840C98D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297" t="15528" b="8889"/>
          <a:stretch>
            <a:fillRect/>
          </a:stretch>
        </p:blipFill>
        <p:spPr>
          <a:xfrm>
            <a:off x="5445314" y="-5045"/>
            <a:ext cx="6746686" cy="323374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59EBF9B-FCDA-2657-E20A-1EAE3FFE7A96}"/>
              </a:ext>
            </a:extLst>
          </p:cNvPr>
          <p:cNvSpPr txBox="1"/>
          <p:nvPr/>
        </p:nvSpPr>
        <p:spPr>
          <a:xfrm>
            <a:off x="6617825" y="5822992"/>
            <a:ext cx="61056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Converted all </a:t>
            </a:r>
            <a:r>
              <a:rPr lang="en-IN" b="1" dirty="0"/>
              <a:t>Goal amounts → USD</a:t>
            </a:r>
            <a:r>
              <a:rPr lang="en-IN" dirty="0"/>
              <a:t> using static conversion rate.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6FDC9B-B94B-C05A-2C0B-9D7E6A05A978}"/>
              </a:ext>
            </a:extLst>
          </p:cNvPr>
          <p:cNvSpPr/>
          <p:nvPr/>
        </p:nvSpPr>
        <p:spPr>
          <a:xfrm>
            <a:off x="1365813" y="3228695"/>
            <a:ext cx="3923817" cy="200305"/>
          </a:xfrm>
          <a:prstGeom prst="rect">
            <a:avLst/>
          </a:prstGeom>
          <a:noFill/>
          <a:ln w="222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D514B61-6629-FFB9-90BE-0AA7A14A8BE5}"/>
              </a:ext>
            </a:extLst>
          </p:cNvPr>
          <p:cNvSpPr/>
          <p:nvPr/>
        </p:nvSpPr>
        <p:spPr>
          <a:xfrm>
            <a:off x="5364291" y="4282633"/>
            <a:ext cx="839739" cy="1967696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907C3D-0869-3EC9-54A4-EC6D7CB09013}"/>
              </a:ext>
            </a:extLst>
          </p:cNvPr>
          <p:cNvSpPr/>
          <p:nvPr/>
        </p:nvSpPr>
        <p:spPr>
          <a:xfrm>
            <a:off x="6014977" y="-9689"/>
            <a:ext cx="4633732" cy="607671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051F23E-44CA-93AB-C5B9-5586B755EB8C}"/>
              </a:ext>
            </a:extLst>
          </p:cNvPr>
          <p:cNvSpPr/>
          <p:nvPr/>
        </p:nvSpPr>
        <p:spPr>
          <a:xfrm>
            <a:off x="10949651" y="868101"/>
            <a:ext cx="1157468" cy="1840375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409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509E8-3C8E-A8AB-D2F2-30477DFA18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019" y="-521110"/>
            <a:ext cx="8596668" cy="1826581"/>
          </a:xfrm>
        </p:spPr>
        <p:txBody>
          <a:bodyPr/>
          <a:lstStyle/>
          <a:p>
            <a:r>
              <a:rPr lang="en-US" dirty="0"/>
              <a:t>DATA MODEL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EA9B35-88B2-9785-9B6F-1D8CF1A9E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663" y="1415844"/>
            <a:ext cx="5984897" cy="4198375"/>
          </a:xfrm>
        </p:spPr>
        <p:txBody>
          <a:bodyPr>
            <a:normAutofit/>
          </a:bodyPr>
          <a:lstStyle/>
          <a:p>
            <a:endParaRPr lang="en-IN" b="1" dirty="0">
              <a:solidFill>
                <a:schemeClr val="tx1"/>
              </a:solidFill>
            </a:endParaRPr>
          </a:p>
          <a:p>
            <a:r>
              <a:rPr lang="en-IN" b="1" dirty="0">
                <a:solidFill>
                  <a:schemeClr val="tx1"/>
                </a:solidFill>
              </a:rPr>
              <a:t>Fact Table</a:t>
            </a:r>
            <a:r>
              <a:rPr lang="en-IN" dirty="0">
                <a:solidFill>
                  <a:schemeClr val="tx1"/>
                </a:solidFill>
              </a:rPr>
              <a:t>: Project</a:t>
            </a:r>
          </a:p>
          <a:p>
            <a:r>
              <a:rPr lang="en-IN" b="1" dirty="0">
                <a:solidFill>
                  <a:schemeClr val="tx1"/>
                </a:solidFill>
              </a:rPr>
              <a:t>Dimension Tables</a:t>
            </a:r>
            <a:r>
              <a:rPr lang="en-IN" dirty="0">
                <a:solidFill>
                  <a:schemeClr val="tx1"/>
                </a:solidFill>
              </a:rPr>
              <a:t>: Category, Creator, Location, Calendar</a:t>
            </a:r>
          </a:p>
          <a:p>
            <a:r>
              <a:rPr lang="en-IN" dirty="0">
                <a:solidFill>
                  <a:schemeClr val="tx1"/>
                </a:solidFill>
              </a:rPr>
              <a:t>Relationships: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Project[category_id] → Category[id]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Project[creator_id] → Creator[id]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Project[location_id] → Location[id]</a:t>
            </a:r>
          </a:p>
          <a:p>
            <a:pPr lvl="1"/>
            <a:r>
              <a:rPr lang="en-IN" sz="2000" dirty="0">
                <a:solidFill>
                  <a:schemeClr val="tx1"/>
                </a:solidFill>
              </a:rPr>
              <a:t>Project[Created_date] → Calendar[Date]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7AD5B-2E42-5E5A-3C38-E6FB89E586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724" b="9310"/>
          <a:stretch>
            <a:fillRect/>
          </a:stretch>
        </p:blipFill>
        <p:spPr>
          <a:xfrm>
            <a:off x="5706319" y="1111170"/>
            <a:ext cx="6381509" cy="56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05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AC61-F83C-2752-BBC2-D587347CC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895" y="1"/>
            <a:ext cx="8596668" cy="1239520"/>
          </a:xfrm>
        </p:spPr>
        <p:txBody>
          <a:bodyPr/>
          <a:lstStyle/>
          <a:p>
            <a:r>
              <a:rPr lang="en-US" dirty="0"/>
              <a:t>CHALLENGES FACED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BB3C1-451C-5A84-CE19-9662F3633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775" y="1676400"/>
            <a:ext cx="6251785" cy="361696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Epoch time conversion errors.</a:t>
            </a:r>
          </a:p>
          <a:p>
            <a:r>
              <a:rPr lang="en-US" dirty="0">
                <a:solidFill>
                  <a:schemeClr val="tx1"/>
                </a:solidFill>
              </a:rPr>
              <a:t>Currency mismatches (multiple currencies → static USD).</a:t>
            </a:r>
          </a:p>
          <a:p>
            <a:r>
              <a:rPr lang="en-US" dirty="0">
                <a:solidFill>
                  <a:schemeClr val="tx1"/>
                </a:solidFill>
              </a:rPr>
              <a:t>Null/Deleted creators and locations.</a:t>
            </a:r>
          </a:p>
          <a:p>
            <a:r>
              <a:rPr lang="en-US" dirty="0">
                <a:solidFill>
                  <a:schemeClr val="tx1"/>
                </a:solidFill>
              </a:rPr>
              <a:t>Sorting Goal Ranges correctly.</a:t>
            </a:r>
          </a:p>
          <a:p>
            <a:r>
              <a:rPr lang="en-US" dirty="0">
                <a:solidFill>
                  <a:schemeClr val="tx1"/>
                </a:solidFill>
              </a:rPr>
              <a:t>Formatting KPIs with M, B, K suffixes.</a:t>
            </a:r>
          </a:p>
          <a:p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8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/>
            </a:pPr>
            <a:r>
              <a:t>Crowdfunding Project KPIs</a:t>
            </a:r>
          </a:p>
        </p:txBody>
      </p:sp>
      <p:sp>
        <p:nvSpPr>
          <p:cNvPr id="3" name="Rectangle 2"/>
          <p:cNvSpPr/>
          <p:nvPr/>
        </p:nvSpPr>
        <p:spPr>
          <a:xfrm>
            <a:off x="677333" y="1577258"/>
            <a:ext cx="4010414" cy="1846659"/>
          </a:xfrm>
          <a:prstGeom prst="rect">
            <a:avLst/>
          </a:prstGeom>
          <a:solidFill>
            <a:srgbClr val="3498DB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dirty="0"/>
          </a:p>
          <a:p>
            <a:pPr>
              <a:defRPr sz="1600" b="1">
                <a:solidFill>
                  <a:srgbClr val="FFFFFF"/>
                </a:solidFill>
              </a:defRPr>
            </a:pPr>
            <a:r>
              <a:rPr sz="1600" dirty="0"/>
              <a:t>📊 Projects Overview KPIs</a:t>
            </a:r>
            <a:br>
              <a:rPr sz="1600" dirty="0"/>
            </a:br>
            <a:r>
              <a:rPr sz="1600" dirty="0"/>
              <a:t>- Projects by Outcome</a:t>
            </a:r>
            <a:br>
              <a:rPr sz="1600" dirty="0"/>
            </a:br>
            <a:r>
              <a:rPr sz="1600" dirty="0"/>
              <a:t>- Projects by Location</a:t>
            </a:r>
            <a:br>
              <a:rPr sz="1600" dirty="0"/>
            </a:br>
            <a:r>
              <a:rPr sz="1600" dirty="0"/>
              <a:t>- Projects by Category</a:t>
            </a:r>
            <a:br>
              <a:rPr sz="1600" dirty="0"/>
            </a:br>
            <a:r>
              <a:rPr sz="1600" dirty="0"/>
              <a:t>- Projects by Year/Quarter/Month</a:t>
            </a:r>
            <a:endParaRPr lang="en-US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sz="1600" dirty="0"/>
          </a:p>
        </p:txBody>
      </p:sp>
      <p:sp>
        <p:nvSpPr>
          <p:cNvPr id="4" name="Rectangle 3"/>
          <p:cNvSpPr/>
          <p:nvPr/>
        </p:nvSpPr>
        <p:spPr>
          <a:xfrm>
            <a:off x="5271090" y="1534060"/>
            <a:ext cx="4348223" cy="1846659"/>
          </a:xfrm>
          <a:prstGeom prst="rect">
            <a:avLst/>
          </a:prstGeom>
          <a:solidFill>
            <a:srgbClr val="2ECC71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dirty="0"/>
          </a:p>
          <a:p>
            <a:pPr>
              <a:defRPr sz="1600" b="1">
                <a:solidFill>
                  <a:srgbClr val="FFFFFF"/>
                </a:solidFill>
              </a:defRPr>
            </a:pPr>
            <a:r>
              <a:rPr sz="1600" dirty="0"/>
              <a:t>💰 Successful Projects KPIs</a:t>
            </a:r>
            <a:br>
              <a:rPr sz="1600" dirty="0"/>
            </a:br>
            <a:r>
              <a:rPr sz="1600" dirty="0"/>
              <a:t>- Amount Raised (USD)</a:t>
            </a:r>
            <a:br>
              <a:rPr sz="1600" dirty="0"/>
            </a:br>
            <a:r>
              <a:rPr sz="1600" dirty="0"/>
              <a:t>- Number of Backers</a:t>
            </a:r>
            <a:br>
              <a:rPr sz="1600" dirty="0"/>
            </a:br>
            <a:r>
              <a:rPr sz="1600" dirty="0"/>
              <a:t>- Avg Duration (days)</a:t>
            </a:r>
            <a:endParaRPr lang="en-US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lang="en-US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lang="en-IN" sz="1600" dirty="0"/>
          </a:p>
        </p:txBody>
      </p:sp>
      <p:sp>
        <p:nvSpPr>
          <p:cNvPr id="5" name="Rectangle 4"/>
          <p:cNvSpPr/>
          <p:nvPr/>
        </p:nvSpPr>
        <p:spPr>
          <a:xfrm>
            <a:off x="677333" y="3775991"/>
            <a:ext cx="4010414" cy="2123658"/>
          </a:xfrm>
          <a:prstGeom prst="rect">
            <a:avLst/>
          </a:prstGeom>
          <a:solidFill>
            <a:srgbClr val="E74C3C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lang="en-US" dirty="0"/>
          </a:p>
          <a:p>
            <a:pPr algn="ctr"/>
            <a:endParaRPr dirty="0"/>
          </a:p>
          <a:p>
            <a:pPr>
              <a:defRPr sz="1600" b="1">
                <a:solidFill>
                  <a:srgbClr val="FFFFFF"/>
                </a:solidFill>
              </a:defRPr>
            </a:pPr>
            <a:r>
              <a:rPr sz="1600" dirty="0"/>
              <a:t>🏆 Top Successful Projects KPIs</a:t>
            </a:r>
            <a:br>
              <a:rPr sz="1600" dirty="0"/>
            </a:br>
            <a:r>
              <a:rPr sz="1600" dirty="0"/>
              <a:t>- Top by Backers</a:t>
            </a:r>
            <a:br>
              <a:rPr sz="1600" dirty="0"/>
            </a:br>
            <a:r>
              <a:rPr sz="1600" dirty="0"/>
              <a:t>- Top by Amount Raised</a:t>
            </a:r>
            <a:endParaRPr lang="en-US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lang="en-IN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lang="en-IN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sz="1600" dirty="0"/>
          </a:p>
        </p:txBody>
      </p:sp>
      <p:sp>
        <p:nvSpPr>
          <p:cNvPr id="6" name="Rectangle 5"/>
          <p:cNvSpPr/>
          <p:nvPr/>
        </p:nvSpPr>
        <p:spPr>
          <a:xfrm>
            <a:off x="5271090" y="3775991"/>
            <a:ext cx="4348222" cy="2092881"/>
          </a:xfrm>
          <a:prstGeom prst="rect">
            <a:avLst/>
          </a:prstGeom>
          <a:solidFill>
            <a:srgbClr val="9B59B6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dirty="0"/>
          </a:p>
          <a:p>
            <a:pPr>
              <a:defRPr sz="1600" b="1">
                <a:solidFill>
                  <a:srgbClr val="FFFFFF"/>
                </a:solidFill>
              </a:defRPr>
            </a:pPr>
            <a:r>
              <a:rPr sz="1600" dirty="0"/>
              <a:t>✅ Success % KPIs</a:t>
            </a:r>
            <a:br>
              <a:rPr sz="1600" dirty="0"/>
            </a:br>
            <a:r>
              <a:rPr sz="1600" dirty="0"/>
              <a:t>- Overall Success Rate</a:t>
            </a:r>
            <a:br>
              <a:rPr sz="1600" dirty="0"/>
            </a:br>
            <a:r>
              <a:rPr sz="1600" dirty="0"/>
              <a:t>- Success % by Category</a:t>
            </a:r>
            <a:br>
              <a:rPr sz="1600" dirty="0"/>
            </a:br>
            <a:r>
              <a:rPr sz="1600" dirty="0"/>
              <a:t>- Success % by Year/Month</a:t>
            </a:r>
            <a:br>
              <a:rPr sz="1600" dirty="0"/>
            </a:br>
            <a:r>
              <a:rPr sz="1600" dirty="0"/>
              <a:t>- Success % by Goal Range</a:t>
            </a:r>
            <a:endParaRPr lang="en-US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lang="en-IN" sz="1600" dirty="0"/>
          </a:p>
          <a:p>
            <a:pPr>
              <a:defRPr sz="1600" b="1">
                <a:solidFill>
                  <a:srgbClr val="FFFFFF"/>
                </a:solidFill>
              </a:defRPr>
            </a:pPr>
            <a:endParaRPr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1932B-48F4-2515-1270-9BCAA654E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695" y="-82973"/>
            <a:ext cx="8596668" cy="1413933"/>
          </a:xfrm>
        </p:spPr>
        <p:txBody>
          <a:bodyPr/>
          <a:lstStyle/>
          <a:p>
            <a:r>
              <a:rPr lang="en-US" dirty="0"/>
              <a:t>PROJECTS OVERVIEW KPIS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1B2FD-3793-BA4D-7DDA-F05A6A952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6934" y="1330960"/>
            <a:ext cx="6228038" cy="347369"/>
          </a:xfrm>
        </p:spPr>
        <p:txBody>
          <a:bodyPr>
            <a:normAutofit lnSpcReduction="10000"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Total Projects by Outcome → Donut Chart</a:t>
            </a:r>
          </a:p>
          <a:p>
            <a:endParaRPr lang="en-US" sz="1800" b="1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  <a:p>
            <a:endParaRPr lang="en-US" sz="1800" b="1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  <a:p>
            <a:endParaRPr lang="en-IN" sz="1800" b="1" dirty="0">
              <a:solidFill>
                <a:schemeClr val="tx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0196A6-2DF5-84B1-E721-0AEFECF9EB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97" t="34260" r="46930" b="20677"/>
          <a:stretch>
            <a:fillRect/>
          </a:stretch>
        </p:blipFill>
        <p:spPr>
          <a:xfrm>
            <a:off x="7100338" y="478844"/>
            <a:ext cx="4861367" cy="3090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86607F-1756-B932-4FBB-8C7C656012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82" t="22111" r="28323" b="13586"/>
          <a:stretch>
            <a:fillRect/>
          </a:stretch>
        </p:blipFill>
        <p:spPr>
          <a:xfrm>
            <a:off x="230294" y="3043965"/>
            <a:ext cx="6870043" cy="36925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028540D-0FBE-5CD0-3871-16E91523D1F6}"/>
              </a:ext>
            </a:extLst>
          </p:cNvPr>
          <p:cNvSpPr txBox="1"/>
          <p:nvPr/>
        </p:nvSpPr>
        <p:spPr>
          <a:xfrm>
            <a:off x="7120895" y="4131100"/>
            <a:ext cx="4986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Total Projects By Location</a:t>
            </a:r>
            <a:r>
              <a:rPr lang="en-US" dirty="0">
                <a:solidFill>
                  <a:schemeClr val="tx1"/>
                </a:solidFill>
              </a:rPr>
              <a:t> → Column Chart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5950153C-D6D9-0042-9A75-F7B88BF25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45752" y="4832337"/>
            <a:ext cx="4946247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The US dominated, contributing the majority of campaigns.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Other countries had far fewer projects in comparison.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0A5326-34F5-A443-8402-DB75D4AF639C}"/>
              </a:ext>
            </a:extLst>
          </p:cNvPr>
          <p:cNvSpPr txBox="1"/>
          <p:nvPr/>
        </p:nvSpPr>
        <p:spPr>
          <a:xfrm>
            <a:off x="276934" y="1864758"/>
            <a:ext cx="61056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projects failed, with success rates well below 40%.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Successful projects formed only a small share of total campaigns.</a:t>
            </a:r>
          </a:p>
        </p:txBody>
      </p:sp>
    </p:spTree>
    <p:extLst>
      <p:ext uri="{BB962C8B-B14F-4D97-AF65-F5344CB8AC3E}">
        <p14:creationId xmlns:p14="http://schemas.microsoft.com/office/powerpoint/2010/main" val="5271296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378</TotalTime>
  <Words>884</Words>
  <Application>Microsoft Office PowerPoint</Application>
  <PresentationFormat>Widescreen</PresentationFormat>
  <Paragraphs>127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Trebuchet MS</vt:lpstr>
      <vt:lpstr>Wingdings 3</vt:lpstr>
      <vt:lpstr>Facet</vt:lpstr>
      <vt:lpstr>CROWDFUNDING DATA ANALYSIS AND VISUALIZATION</vt:lpstr>
      <vt:lpstr>INDEX</vt:lpstr>
      <vt:lpstr>Project Summary</vt:lpstr>
      <vt:lpstr>Data Preparation</vt:lpstr>
      <vt:lpstr>Data Preparation</vt:lpstr>
      <vt:lpstr>DATA MODEL</vt:lpstr>
      <vt:lpstr>CHALLENGES FACED</vt:lpstr>
      <vt:lpstr>Crowdfunding Project KPIs</vt:lpstr>
      <vt:lpstr>PROJECTS OVERVIEW KPIS</vt:lpstr>
      <vt:lpstr>PowerPoint Presentation</vt:lpstr>
      <vt:lpstr>PowerPoint Presentation</vt:lpstr>
      <vt:lpstr>TOP SUCCESSFUL PROJECTS</vt:lpstr>
      <vt:lpstr>SUCCESS PERCENTAGE</vt:lpstr>
      <vt:lpstr>SUCCESS PERCENTAGE</vt:lpstr>
      <vt:lpstr>Excel Dashboard</vt:lpstr>
      <vt:lpstr>Power Bi Dashboard</vt:lpstr>
      <vt:lpstr>Tableau Dashboard</vt:lpstr>
      <vt:lpstr>SQL Query</vt:lpstr>
      <vt:lpstr>Key Takeaways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Arjun Mishra</dc:creator>
  <cp:lastModifiedBy>Preksha S</cp:lastModifiedBy>
  <cp:revision>6</cp:revision>
  <dcterms:created xsi:type="dcterms:W3CDTF">2025-09-17T14:56:03Z</dcterms:created>
  <dcterms:modified xsi:type="dcterms:W3CDTF">2025-10-01T15:48:53Z</dcterms:modified>
</cp:coreProperties>
</file>

<file path=docProps/thumbnail.jpeg>
</file>